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1" r:id="rId4"/>
    <p:sldId id="262" r:id="rId5"/>
    <p:sldId id="263" r:id="rId6"/>
    <p:sldId id="257"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5" d="100"/>
          <a:sy n="65" d="100"/>
        </p:scale>
        <p:origin x="72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ınar Bayram" userId="9b6000a12e2a2afc" providerId="LiveId" clId="{B164ECA6-06B1-4354-BDD5-42C5EDE7FC1E}"/>
    <pc:docChg chg="modSld">
      <pc:chgData name="Pınar Bayram" userId="9b6000a12e2a2afc" providerId="LiveId" clId="{B164ECA6-06B1-4354-BDD5-42C5EDE7FC1E}" dt="2023-08-02T07:37:56.844" v="90" actId="14100"/>
      <pc:docMkLst>
        <pc:docMk/>
      </pc:docMkLst>
      <pc:sldChg chg="modSp mod">
        <pc:chgData name="Pınar Bayram" userId="9b6000a12e2a2afc" providerId="LiveId" clId="{B164ECA6-06B1-4354-BDD5-42C5EDE7FC1E}" dt="2023-08-02T07:37:56.844" v="90" actId="14100"/>
        <pc:sldMkLst>
          <pc:docMk/>
          <pc:sldMk cId="2942548299" sldId="256"/>
        </pc:sldMkLst>
        <pc:spChg chg="mod">
          <ac:chgData name="Pınar Bayram" userId="9b6000a12e2a2afc" providerId="LiveId" clId="{B164ECA6-06B1-4354-BDD5-42C5EDE7FC1E}" dt="2023-08-02T07:37:56.844" v="90" actId="14100"/>
          <ac:spMkLst>
            <pc:docMk/>
            <pc:sldMk cId="2942548299" sldId="256"/>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BBB8657-3CE6-42CB-9D81-C10CB74D9DF6}" type="datetimeFigureOut">
              <a:rPr lang="tr-TR" smtClean="0"/>
              <a:t>4.08.2023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1944842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BBB8657-3CE6-42CB-9D81-C10CB74D9DF6}" type="datetimeFigureOut">
              <a:rPr lang="tr-TR" smtClean="0"/>
              <a:t>4.08.2023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1857611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BBB8657-3CE6-42CB-9D81-C10CB74D9DF6}" type="datetimeFigureOut">
              <a:rPr lang="tr-TR" smtClean="0"/>
              <a:t>4.08.2023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36212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BBB8657-3CE6-42CB-9D81-C10CB74D9DF6}" type="datetimeFigureOut">
              <a:rPr lang="tr-TR" smtClean="0"/>
              <a:t>4.08.2023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39647065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BBB8657-3CE6-42CB-9D81-C10CB74D9DF6}" type="datetimeFigureOut">
              <a:rPr lang="tr-TR" smtClean="0"/>
              <a:t>4.08.2023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112764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BBB8657-3CE6-42CB-9D81-C10CB74D9DF6}" type="datetimeFigureOut">
              <a:rPr lang="tr-TR" smtClean="0"/>
              <a:t>4.08.2023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1769559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BBB8657-3CE6-42CB-9D81-C10CB74D9DF6}" type="datetimeFigureOut">
              <a:rPr lang="tr-TR" smtClean="0"/>
              <a:t>4.08.2023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1361539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BBB8657-3CE6-42CB-9D81-C10CB74D9DF6}" type="datetimeFigureOut">
              <a:rPr lang="tr-TR" smtClean="0"/>
              <a:t>4.08.2023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2773631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BBB8657-3CE6-42CB-9D81-C10CB74D9DF6}" type="datetimeFigureOut">
              <a:rPr lang="tr-TR" smtClean="0"/>
              <a:t>4.08.2023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1305801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BBB8657-3CE6-42CB-9D81-C10CB74D9DF6}" type="datetimeFigureOut">
              <a:rPr lang="tr-TR" smtClean="0"/>
              <a:t>4.08.2023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3538827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BBB8657-3CE6-42CB-9D81-C10CB74D9DF6}" type="datetimeFigureOut">
              <a:rPr lang="tr-TR" smtClean="0"/>
              <a:t>4.08.2023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2875693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BBB8657-3CE6-42CB-9D81-C10CB74D9DF6}" type="datetimeFigureOut">
              <a:rPr lang="tr-TR" smtClean="0"/>
              <a:t>4.08.2023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458832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BBB8657-3CE6-42CB-9D81-C10CB74D9DF6}" type="datetimeFigureOut">
              <a:rPr lang="tr-TR" smtClean="0"/>
              <a:t>4.08.2023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4167704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BB8657-3CE6-42CB-9D81-C10CB74D9DF6}" type="datetimeFigureOut">
              <a:rPr lang="tr-TR" smtClean="0"/>
              <a:t>4.08.2023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508847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BBB8657-3CE6-42CB-9D81-C10CB74D9DF6}" type="datetimeFigureOut">
              <a:rPr lang="tr-TR" smtClean="0"/>
              <a:t>4.08.2023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2447900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BBB8657-3CE6-42CB-9D81-C10CB74D9DF6}" type="datetimeFigureOut">
              <a:rPr lang="tr-TR" smtClean="0"/>
              <a:t>4.08.2023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88225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BBB8657-3CE6-42CB-9D81-C10CB74D9DF6}" type="datetimeFigureOut">
              <a:rPr lang="tr-TR" smtClean="0"/>
              <a:t>4.08.2023</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A0C7A24-4710-4629-AAA2-84CA24670DB8}" type="slidenum">
              <a:rPr lang="tr-TR" smtClean="0"/>
              <a:t>‹#›</a:t>
            </a:fld>
            <a:endParaRPr lang="tr-TR"/>
          </a:p>
        </p:txBody>
      </p:sp>
    </p:spTree>
    <p:extLst>
      <p:ext uri="{BB962C8B-B14F-4D97-AF65-F5344CB8AC3E}">
        <p14:creationId xmlns:p14="http://schemas.microsoft.com/office/powerpoint/2010/main" val="3102923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g"/><Relationship Id="rId7" Type="http://schemas.openxmlformats.org/officeDocument/2006/relationships/image" Target="../media/image12.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jp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90F99C8A-11B4-0FF9-6AAA-22DBF894D5B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2" name="Rectangle 1"/>
          <p:cNvSpPr/>
          <p:nvPr/>
        </p:nvSpPr>
        <p:spPr>
          <a:xfrm>
            <a:off x="1064195" y="1897299"/>
            <a:ext cx="8424000" cy="2616101"/>
          </a:xfrm>
          <a:prstGeom prst="rect">
            <a:avLst/>
          </a:prstGeom>
          <a:solidFill>
            <a:schemeClr val="accent1">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lIns="91440" tIns="45720" rIns="91440" bIns="45720">
            <a:spAutoFit/>
          </a:bodyPr>
          <a:lstStyle/>
          <a:p>
            <a:pPr algn="ctr"/>
            <a:endParaRPr lang="tr-TR" sz="4400" b="1" dirty="0">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r>
              <a:rPr lang="tr-TR" sz="6000" b="1" dirty="0" err="1">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Times New Roman" panose="02020603050405020304" pitchFamily="18" charset="0"/>
              </a:rPr>
              <a:t>Gravitational</a:t>
            </a:r>
            <a:r>
              <a:rPr lang="tr-TR" sz="6000" b="1" dirty="0">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Times New Roman" panose="02020603050405020304" pitchFamily="18" charset="0"/>
              </a:rPr>
              <a:t> Force of </a:t>
            </a:r>
            <a:r>
              <a:rPr lang="tr-TR" sz="6000" b="1" dirty="0" err="1">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Times New Roman" panose="02020603050405020304" pitchFamily="18" charset="0"/>
              </a:rPr>
              <a:t>Magnets</a:t>
            </a:r>
            <a:endParaRPr lang="en-GB" sz="6000" b="1" dirty="0">
              <a:ln w="22225">
                <a:solidFill>
                  <a:schemeClr val="accent2"/>
                </a:solidFill>
                <a:prstDash val="solid"/>
              </a:ln>
              <a:solidFill>
                <a:schemeClr val="accent2">
                  <a:lumMod val="40000"/>
                  <a:lumOff val="60000"/>
                </a:schemeClr>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788" y="5107651"/>
            <a:ext cx="2086137" cy="1446592"/>
          </a:xfrm>
          <a:prstGeom prst="rect">
            <a:avLst/>
          </a:prstGeom>
        </p:spPr>
      </p:pic>
    </p:spTree>
    <p:extLst>
      <p:ext uri="{BB962C8B-B14F-4D97-AF65-F5344CB8AC3E}">
        <p14:creationId xmlns:p14="http://schemas.microsoft.com/office/powerpoint/2010/main" val="2942548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90F99C8A-11B4-0FF9-6AAA-22DBF894D5B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3124" y="5097819"/>
            <a:ext cx="2086137" cy="1446592"/>
          </a:xfrm>
          <a:prstGeom prst="rect">
            <a:avLst/>
          </a:prstGeom>
        </p:spPr>
      </p:pic>
      <p:sp>
        <p:nvSpPr>
          <p:cNvPr id="3" name="Metin kutusu 2">
            <a:extLst>
              <a:ext uri="{FF2B5EF4-FFF2-40B4-BE49-F238E27FC236}">
                <a16:creationId xmlns:a16="http://schemas.microsoft.com/office/drawing/2014/main" xmlns="" id="{D8799F99-5E50-256C-1E71-EF1AE167DF6C}"/>
              </a:ext>
            </a:extLst>
          </p:cNvPr>
          <p:cNvSpPr txBox="1"/>
          <p:nvPr/>
        </p:nvSpPr>
        <p:spPr>
          <a:xfrm>
            <a:off x="1679510" y="3545648"/>
            <a:ext cx="7128588" cy="923330"/>
          </a:xfrm>
          <a:prstGeom prst="rect">
            <a:avLst/>
          </a:prstGeom>
          <a:noFill/>
        </p:spPr>
        <p:txBody>
          <a:bodyPr wrap="square">
            <a:spAutoFit/>
          </a:bodyPr>
          <a:lstStyle/>
          <a:p>
            <a:r>
              <a:rPr lang="tr-TR" dirty="0"/>
              <a:t>Objects that attract substances such as iron, nickel and cobalt are called </a:t>
            </a:r>
            <a:r>
              <a:rPr lang="tr-TR" dirty="0" smtClean="0"/>
              <a:t>magnets</a:t>
            </a:r>
            <a:r>
              <a:rPr lang="tr-TR" dirty="0"/>
              <a:t>. </a:t>
            </a:r>
            <a:r>
              <a:rPr lang="tr-TR" dirty="0" err="1"/>
              <a:t>Magnets</a:t>
            </a:r>
            <a:r>
              <a:rPr lang="tr-TR" dirty="0"/>
              <a:t> can be </a:t>
            </a:r>
            <a:r>
              <a:rPr lang="tr-TR" dirty="0" err="1"/>
              <a:t>found</a:t>
            </a:r>
            <a:r>
              <a:rPr lang="tr-TR" dirty="0"/>
              <a:t> in </a:t>
            </a:r>
            <a:r>
              <a:rPr lang="tr-TR" dirty="0" err="1"/>
              <a:t>different</a:t>
            </a:r>
            <a:r>
              <a:rPr lang="tr-TR" dirty="0"/>
              <a:t> </a:t>
            </a:r>
            <a:r>
              <a:rPr lang="tr-TR" dirty="0" err="1"/>
              <a:t>shapes</a:t>
            </a:r>
            <a:r>
              <a:rPr lang="tr-TR" dirty="0"/>
              <a:t>. The most well-known shapes are bar, U shape and </a:t>
            </a:r>
            <a:r>
              <a:rPr lang="tr-TR" dirty="0" smtClean="0"/>
              <a:t>round</a:t>
            </a:r>
            <a:r>
              <a:rPr lang="en-GB" dirty="0" smtClean="0"/>
              <a:t> shape</a:t>
            </a:r>
            <a:r>
              <a:rPr lang="tr-TR" dirty="0" smtClean="0"/>
              <a:t>. </a:t>
            </a:r>
            <a:endParaRPr lang="tr-TR" dirty="0"/>
          </a:p>
        </p:txBody>
      </p:sp>
      <p:pic>
        <p:nvPicPr>
          <p:cNvPr id="1028" name="Picture 4" descr="Common Magnet set. U shape, disc, bar, cylinder, ring. Vector 6923011  Vector Art at Vecteezy">
            <a:extLst>
              <a:ext uri="{FF2B5EF4-FFF2-40B4-BE49-F238E27FC236}">
                <a16:creationId xmlns:a16="http://schemas.microsoft.com/office/drawing/2014/main" xmlns="" id="{E786941E-5481-7440-D6CB-83F1EE3D16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0182" y="633550"/>
            <a:ext cx="8207244" cy="27357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4798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xmlns="" id="{82E6A7DF-EAFE-5BD1-1F81-0BA3876B60D0}"/>
              </a:ext>
            </a:extLst>
          </p:cNvPr>
          <p:cNvSpPr txBox="1"/>
          <p:nvPr/>
        </p:nvSpPr>
        <p:spPr>
          <a:xfrm>
            <a:off x="1324946" y="4251754"/>
            <a:ext cx="7417837" cy="1200329"/>
          </a:xfrm>
          <a:prstGeom prst="rect">
            <a:avLst/>
          </a:prstGeom>
          <a:noFill/>
        </p:spPr>
        <p:txBody>
          <a:bodyPr wrap="square">
            <a:spAutoFit/>
          </a:bodyPr>
          <a:lstStyle/>
          <a:p>
            <a:r>
              <a:rPr lang="tr-TR" dirty="0"/>
              <a:t>A magnet can </a:t>
            </a:r>
            <a:r>
              <a:rPr lang="tr-TR" dirty="0" err="1"/>
              <a:t>exert</a:t>
            </a:r>
            <a:r>
              <a:rPr lang="tr-TR" dirty="0"/>
              <a:t> </a:t>
            </a:r>
            <a:r>
              <a:rPr lang="tr-TR" dirty="0" err="1"/>
              <a:t>force</a:t>
            </a:r>
            <a:r>
              <a:rPr lang="tr-TR" dirty="0"/>
              <a:t> </a:t>
            </a:r>
            <a:r>
              <a:rPr lang="tr-TR" dirty="0" err="1"/>
              <a:t>without</a:t>
            </a:r>
            <a:r>
              <a:rPr lang="tr-TR" dirty="0"/>
              <a:t> </a:t>
            </a:r>
            <a:r>
              <a:rPr lang="tr-TR" dirty="0" err="1"/>
              <a:t>contact</a:t>
            </a:r>
            <a:r>
              <a:rPr lang="tr-TR" dirty="0"/>
              <a:t>. </a:t>
            </a:r>
            <a:r>
              <a:rPr lang="tr-TR" dirty="0" err="1"/>
              <a:t>It</a:t>
            </a:r>
            <a:r>
              <a:rPr lang="tr-TR" dirty="0"/>
              <a:t> has two </a:t>
            </a:r>
            <a:r>
              <a:rPr lang="tr-TR" dirty="0" err="1"/>
              <a:t>poles</a:t>
            </a:r>
            <a:r>
              <a:rPr lang="tr-TR" dirty="0"/>
              <a:t>. The North Pole is denoted by the letter N and the South Pole by the letter S</a:t>
            </a:r>
            <a:r>
              <a:rPr lang="tr-TR" dirty="0" smtClean="0"/>
              <a:t>.</a:t>
            </a:r>
            <a:r>
              <a:rPr lang="en-GB" dirty="0" smtClean="0"/>
              <a:t> The </a:t>
            </a:r>
            <a:r>
              <a:rPr lang="tr-TR" dirty="0" smtClean="0"/>
              <a:t>the </a:t>
            </a:r>
            <a:r>
              <a:rPr lang="tr-TR" dirty="0"/>
              <a:t>same poles repel each other, </a:t>
            </a:r>
            <a:r>
              <a:rPr lang="en-GB" dirty="0" smtClean="0"/>
              <a:t>whereas </a:t>
            </a:r>
            <a:r>
              <a:rPr lang="tr-TR" dirty="0" smtClean="0"/>
              <a:t>different </a:t>
            </a:r>
            <a:r>
              <a:rPr lang="tr-TR" dirty="0"/>
              <a:t>poles attract each other. </a:t>
            </a:r>
          </a:p>
        </p:txBody>
      </p:sp>
      <p:pic>
        <p:nvPicPr>
          <p:cNvPr id="2052" name="Picture 4" descr="How do Magnets Push and Pull? - Little to Great Scientists">
            <a:extLst>
              <a:ext uri="{FF2B5EF4-FFF2-40B4-BE49-F238E27FC236}">
                <a16:creationId xmlns:a16="http://schemas.microsoft.com/office/drawing/2014/main" xmlns="" id="{03119F4D-13FC-9FF6-56FB-506BB0DE59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2674" y="307180"/>
            <a:ext cx="4772025" cy="3579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8349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Resim 7" descr="gökyüzü, dış mekan, taşımak, nakletmek, inşaat ekipmanı içeren bir resim&#10;&#10;Açıklama otomatik olarak oluşturuldu">
            <a:extLst>
              <a:ext uri="{FF2B5EF4-FFF2-40B4-BE49-F238E27FC236}">
                <a16:creationId xmlns:a16="http://schemas.microsoft.com/office/drawing/2014/main" xmlns="" id="{11496A61-BD40-6E6A-FD42-4D525959F24A}"/>
              </a:ext>
            </a:extLst>
          </p:cNvPr>
          <p:cNvPicPr>
            <a:picLocks noChangeAspect="1"/>
          </p:cNvPicPr>
          <p:nvPr/>
        </p:nvPicPr>
        <p:blipFill rotWithShape="1">
          <a:blip r:embed="rId2">
            <a:extLst>
              <a:ext uri="{28A0092B-C50C-407E-A947-70E740481C1C}">
                <a14:useLocalDpi xmlns:a14="http://schemas.microsoft.com/office/drawing/2010/main" val="0"/>
              </a:ext>
            </a:extLst>
          </a:blip>
          <a:srcRect r="453"/>
          <a:stretch/>
        </p:blipFill>
        <p:spPr>
          <a:xfrm>
            <a:off x="322048" y="-1"/>
            <a:ext cx="4551305" cy="3429000"/>
          </a:xfrm>
          <a:custGeom>
            <a:avLst/>
            <a:gdLst/>
            <a:ahLst/>
            <a:cxnLst/>
            <a:rect l="l" t="t" r="r" b="b"/>
            <a:pathLst>
              <a:path w="4551305" h="3429000">
                <a:moveTo>
                  <a:pt x="509916" y="0"/>
                </a:moveTo>
                <a:lnTo>
                  <a:pt x="4551305" y="0"/>
                </a:lnTo>
                <a:lnTo>
                  <a:pt x="4551305" y="1"/>
                </a:lnTo>
                <a:lnTo>
                  <a:pt x="3693885" y="1"/>
                </a:lnTo>
                <a:lnTo>
                  <a:pt x="3181696" y="3429000"/>
                </a:lnTo>
                <a:lnTo>
                  <a:pt x="0" y="3429000"/>
                </a:lnTo>
                <a:close/>
              </a:path>
            </a:pathLst>
          </a:custGeom>
        </p:spPr>
      </p:pic>
      <p:sp>
        <p:nvSpPr>
          <p:cNvPr id="2" name="Başlık 1">
            <a:extLst>
              <a:ext uri="{FF2B5EF4-FFF2-40B4-BE49-F238E27FC236}">
                <a16:creationId xmlns:a16="http://schemas.microsoft.com/office/drawing/2014/main" xmlns="" id="{48FC845F-8D7B-473E-A5BF-00A7141807E7}"/>
              </a:ext>
            </a:extLst>
          </p:cNvPr>
          <p:cNvSpPr>
            <a:spLocks noGrp="1"/>
          </p:cNvSpPr>
          <p:nvPr>
            <p:ph type="title"/>
          </p:nvPr>
        </p:nvSpPr>
        <p:spPr>
          <a:xfrm>
            <a:off x="4159225" y="609600"/>
            <a:ext cx="5114776" cy="1320800"/>
          </a:xfrm>
        </p:spPr>
        <p:txBody>
          <a:bodyPr>
            <a:normAutofit/>
          </a:bodyPr>
          <a:lstStyle/>
          <a:p>
            <a:r>
              <a:rPr lang="en-US" dirty="0"/>
              <a:t>Areas of use of </a:t>
            </a:r>
            <a:r>
              <a:rPr lang="en-US" dirty="0" smtClean="0"/>
              <a:t>magnets</a:t>
            </a:r>
            <a:endParaRPr lang="tr-TR" dirty="0"/>
          </a:p>
        </p:txBody>
      </p:sp>
      <p:pic>
        <p:nvPicPr>
          <p:cNvPr id="3074" name="Picture 2" descr="Permanent magnet motor - Wikipedia">
            <a:extLst>
              <a:ext uri="{FF2B5EF4-FFF2-40B4-BE49-F238E27FC236}">
                <a16:creationId xmlns:a16="http://schemas.microsoft.com/office/drawing/2014/main" xmlns="" id="{BBDCD8C3-002E-AFA3-C2F7-F41525E45C8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 b="2424"/>
          <a:stretch/>
        </p:blipFill>
        <p:spPr bwMode="auto">
          <a:xfrm>
            <a:off x="-10633" y="3428999"/>
            <a:ext cx="3514376" cy="3429001"/>
          </a:xfrm>
          <a:custGeom>
            <a:avLst/>
            <a:gdLst/>
            <a:ahLst/>
            <a:cxnLst/>
            <a:rect l="l" t="t" r="r" b="b"/>
            <a:pathLst>
              <a:path w="3514376" h="3429001">
                <a:moveTo>
                  <a:pt x="332680" y="0"/>
                </a:moveTo>
                <a:lnTo>
                  <a:pt x="3514376" y="0"/>
                </a:lnTo>
                <a:lnTo>
                  <a:pt x="3002186" y="3429001"/>
                </a:lnTo>
                <a:lnTo>
                  <a:pt x="0" y="3429001"/>
                </a:lnTo>
                <a:lnTo>
                  <a:pt x="0" y="2237155"/>
                </a:lnTo>
                <a:close/>
              </a:path>
            </a:pathLst>
          </a:custGeom>
          <a:noFill/>
          <a:extLst>
            <a:ext uri="{909E8E84-426E-40DD-AFC4-6F175D3DCCD1}">
              <a14:hiddenFill xmlns:a14="http://schemas.microsoft.com/office/drawing/2010/main">
                <a:solidFill>
                  <a:srgbClr val="FFFFFF"/>
                </a:solidFill>
              </a14:hiddenFill>
            </a:ext>
          </a:extLst>
        </p:spPr>
      </p:pic>
      <p:cxnSp>
        <p:nvCxnSpPr>
          <p:cNvPr id="3079" name="Straight Connector 3078">
            <a:extLst>
              <a:ext uri="{FF2B5EF4-FFF2-40B4-BE49-F238E27FC236}">
                <a16:creationId xmlns:a16="http://schemas.microsoft.com/office/drawing/2014/main" xmlns="" id="{B31FD3CE-CE0A-4FD9-967C-4D340CA3788F}"/>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32012" y="3428999"/>
            <a:ext cx="32511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081" name="Isosceles Triangle 30">
            <a:extLst>
              <a:ext uri="{FF2B5EF4-FFF2-40B4-BE49-F238E27FC236}">
                <a16:creationId xmlns:a16="http://schemas.microsoft.com/office/drawing/2014/main" xmlns="" id="{0663EB55-934F-42EF-80DE-098647DE7A0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3" name="İçerik Yer Tutucusu 2">
            <a:extLst>
              <a:ext uri="{FF2B5EF4-FFF2-40B4-BE49-F238E27FC236}">
                <a16:creationId xmlns:a16="http://schemas.microsoft.com/office/drawing/2014/main" xmlns="" id="{13FF55E8-C8F3-4749-8EA0-304606E52E9D}"/>
              </a:ext>
            </a:extLst>
          </p:cNvPr>
          <p:cNvSpPr>
            <a:spLocks noGrp="1"/>
          </p:cNvSpPr>
          <p:nvPr>
            <p:ph idx="1"/>
          </p:nvPr>
        </p:nvSpPr>
        <p:spPr>
          <a:xfrm>
            <a:off x="4159225" y="2160589"/>
            <a:ext cx="5114776" cy="3880773"/>
          </a:xfrm>
        </p:spPr>
        <p:txBody>
          <a:bodyPr>
            <a:normAutofit/>
          </a:bodyPr>
          <a:lstStyle/>
          <a:p>
            <a:pPr marL="0" indent="0">
              <a:buNone/>
            </a:pPr>
            <a:r>
              <a:rPr lang="en-US" dirty="0"/>
              <a:t>Magnets are used in many places in everyday life. </a:t>
            </a:r>
          </a:p>
          <a:p>
            <a:r>
              <a:rPr lang="en-US" dirty="0"/>
              <a:t>Cell phones, electric </a:t>
            </a:r>
            <a:r>
              <a:rPr lang="en-US" dirty="0" smtClean="0"/>
              <a:t>motors and </a:t>
            </a:r>
            <a:r>
              <a:rPr lang="en-US" dirty="0"/>
              <a:t>doorbells work thanks to magnets.</a:t>
            </a:r>
          </a:p>
          <a:p>
            <a:r>
              <a:rPr lang="en-US" dirty="0"/>
              <a:t>Magnets are used for the construction of electronic devices such as </a:t>
            </a:r>
            <a:r>
              <a:rPr lang="en-US" dirty="0" smtClean="0"/>
              <a:t>radio and TV sets and computers.</a:t>
            </a:r>
            <a:endParaRPr lang="en-US" dirty="0"/>
          </a:p>
          <a:p>
            <a:r>
              <a:rPr lang="en-US" dirty="0"/>
              <a:t>Magnets were used to close the refrigerator </a:t>
            </a:r>
            <a:r>
              <a:rPr lang="en-US" dirty="0" smtClean="0"/>
              <a:t>doors.</a:t>
            </a:r>
            <a:endParaRPr lang="en-US" dirty="0"/>
          </a:p>
          <a:p>
            <a:r>
              <a:rPr lang="en-US" dirty="0"/>
              <a:t>Strong magnets are used for lifting heavy objects.</a:t>
            </a:r>
          </a:p>
        </p:txBody>
      </p:sp>
    </p:spTree>
    <p:extLst>
      <p:ext uri="{BB962C8B-B14F-4D97-AF65-F5344CB8AC3E}">
        <p14:creationId xmlns:p14="http://schemas.microsoft.com/office/powerpoint/2010/main" val="678871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E47A5655-563A-97D1-A120-A84BBA336C51}"/>
              </a:ext>
            </a:extLst>
          </p:cNvPr>
          <p:cNvSpPr>
            <a:spLocks noGrp="1"/>
          </p:cNvSpPr>
          <p:nvPr>
            <p:ph idx="1"/>
          </p:nvPr>
        </p:nvSpPr>
        <p:spPr>
          <a:xfrm>
            <a:off x="433571" y="2876550"/>
            <a:ext cx="9343744" cy="2607354"/>
          </a:xfrm>
        </p:spPr>
        <p:txBody>
          <a:bodyPr>
            <a:normAutofit lnSpcReduction="10000"/>
          </a:bodyPr>
          <a:lstStyle/>
          <a:p>
            <a:r>
              <a:rPr lang="en-US" dirty="0"/>
              <a:t>Sailors find their </a:t>
            </a:r>
            <a:r>
              <a:rPr lang="en-US" dirty="0" smtClean="0"/>
              <a:t>directions in the ocean </a:t>
            </a:r>
            <a:r>
              <a:rPr lang="en-US" dirty="0"/>
              <a:t>with a compass (there is a magnet inside the compass).</a:t>
            </a:r>
          </a:p>
          <a:p>
            <a:r>
              <a:rPr lang="en-US" dirty="0"/>
              <a:t>Magnets are used to separate iron pieces between solid or liquid substances.</a:t>
            </a:r>
          </a:p>
          <a:p>
            <a:r>
              <a:rPr lang="en-US" dirty="0"/>
              <a:t>Electromagnets are used for cranes to lift heavy loads.</a:t>
            </a:r>
          </a:p>
          <a:p>
            <a:r>
              <a:rPr lang="en-US" dirty="0"/>
              <a:t>Magnets are used to reach some metal materials in the garbage.</a:t>
            </a:r>
          </a:p>
          <a:p>
            <a:r>
              <a:rPr lang="en-US" dirty="0"/>
              <a:t>Magnets are used to generate electricity in generators in power plants.</a:t>
            </a:r>
          </a:p>
          <a:p>
            <a:r>
              <a:rPr lang="en-US" dirty="0"/>
              <a:t>Electromagnets are used in speakers, electric bells and electric cranes and so on. </a:t>
            </a:r>
            <a:endParaRPr lang="tr-TR" dirty="0"/>
          </a:p>
          <a:p>
            <a:endParaRPr lang="tr-TR" dirty="0"/>
          </a:p>
        </p:txBody>
      </p:sp>
      <p:pic>
        <p:nvPicPr>
          <p:cNvPr id="4098" name="Picture 2" descr="Smart Magnetic Compass 70 mm Large Size Black Color Travel Compass Price in  BD">
            <a:extLst>
              <a:ext uri="{FF2B5EF4-FFF2-40B4-BE49-F238E27FC236}">
                <a16:creationId xmlns:a16="http://schemas.microsoft.com/office/drawing/2014/main" xmlns="" id="{BEC58816-BA08-610F-383F-3AFB43399C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225" y="180975"/>
            <a:ext cx="2276475" cy="2276475"/>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Magnet, Magnetism. Magnetics; iron, cobalt, nickel etc. These metals; With  a magnet, flour, sand, salt, rice, gold, aluminum, silver is removed from  the mixture. Separating mixtures. vector de Stock | Adobe Stock">
            <a:extLst>
              <a:ext uri="{FF2B5EF4-FFF2-40B4-BE49-F238E27FC236}">
                <a16:creationId xmlns:a16="http://schemas.microsoft.com/office/drawing/2014/main" xmlns="" id="{CBA4B100-8933-5BF4-24F7-67E027F947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6075" y="353253"/>
            <a:ext cx="5924550" cy="1931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0343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97266" y="4709"/>
            <a:ext cx="2086137" cy="1446592"/>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18565" y="3880625"/>
            <a:ext cx="1356878" cy="71552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6220" y="4016288"/>
            <a:ext cx="850367" cy="525227"/>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37113" y="3989229"/>
            <a:ext cx="1746290" cy="747613"/>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365381" y="4035526"/>
            <a:ext cx="1534554" cy="452582"/>
          </a:xfrm>
          <a:prstGeom prst="rect">
            <a:avLst/>
          </a:prstGeom>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29651" y="3880625"/>
            <a:ext cx="1231900" cy="914400"/>
          </a:xfrm>
          <a:prstGeom prst="rect">
            <a:avLst/>
          </a:prstGeom>
        </p:spPr>
      </p:pic>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56364" y="4918173"/>
            <a:ext cx="2693577" cy="565099"/>
          </a:xfrm>
          <a:prstGeom prst="rect">
            <a:avLst/>
          </a:prstGeom>
        </p:spPr>
      </p:pic>
      <p:sp>
        <p:nvSpPr>
          <p:cNvPr id="12" name="TextBox 11"/>
          <p:cNvSpPr txBox="1"/>
          <p:nvPr/>
        </p:nvSpPr>
        <p:spPr>
          <a:xfrm>
            <a:off x="3311424" y="1451042"/>
            <a:ext cx="2632985" cy="553998"/>
          </a:xfrm>
          <a:prstGeom prst="rect">
            <a:avLst/>
          </a:prstGeom>
          <a:noFill/>
        </p:spPr>
        <p:txBody>
          <a:bodyPr wrap="square" rtlCol="0">
            <a:spAutoFit/>
          </a:bodyPr>
          <a:lstStyle/>
          <a:p>
            <a:r>
              <a:rPr lang="en-US" sz="1200" cap="small" dirty="0">
                <a:solidFill>
                  <a:schemeClr val="accent2">
                    <a:lumMod val="75000"/>
                  </a:schemeClr>
                </a:solidFill>
              </a:rPr>
              <a:t>2022-1-BG01-KA220-SCH-000085065</a:t>
            </a:r>
            <a:endParaRPr lang="en-GB" sz="1200" dirty="0">
              <a:solidFill>
                <a:schemeClr val="accent2">
                  <a:lumMod val="75000"/>
                </a:schemeClr>
              </a:solidFill>
            </a:endParaRPr>
          </a:p>
          <a:p>
            <a:r>
              <a:rPr lang="en-GB" dirty="0"/>
              <a:t> </a:t>
            </a:r>
          </a:p>
        </p:txBody>
      </p:sp>
      <p:sp>
        <p:nvSpPr>
          <p:cNvPr id="13" name="TextBox 12"/>
          <p:cNvSpPr txBox="1"/>
          <p:nvPr/>
        </p:nvSpPr>
        <p:spPr>
          <a:xfrm>
            <a:off x="2992582" y="2022455"/>
            <a:ext cx="4987636" cy="1200329"/>
          </a:xfrm>
          <a:prstGeom prst="rect">
            <a:avLst/>
          </a:prstGeom>
          <a:noFill/>
        </p:spPr>
        <p:txBody>
          <a:bodyPr wrap="square" rtlCol="0">
            <a:spAutoFit/>
          </a:bodyPr>
          <a:lstStyle/>
          <a:p>
            <a:r>
              <a:rPr lang="en-GB" dirty="0">
                <a:solidFill>
                  <a:schemeClr val="accent2">
                    <a:lumMod val="60000"/>
                    <a:lumOff val="40000"/>
                  </a:schemeClr>
                </a:solidFill>
              </a:rPr>
              <a:t>School subject: </a:t>
            </a:r>
            <a:r>
              <a:rPr lang="tr-TR" b="1" dirty="0" smtClean="0">
                <a:solidFill>
                  <a:srgbClr val="0070C0"/>
                </a:solidFill>
              </a:rPr>
              <a:t>Natur</a:t>
            </a:r>
            <a:r>
              <a:rPr lang="en-GB" b="1" dirty="0" smtClean="0">
                <a:solidFill>
                  <a:srgbClr val="0070C0"/>
                </a:solidFill>
              </a:rPr>
              <a:t>e</a:t>
            </a:r>
            <a:r>
              <a:rPr lang="tr-TR" b="1" dirty="0" smtClean="0">
                <a:solidFill>
                  <a:srgbClr val="0070C0"/>
                </a:solidFill>
              </a:rPr>
              <a:t> </a:t>
            </a:r>
            <a:r>
              <a:rPr lang="tr-TR" b="1" dirty="0">
                <a:solidFill>
                  <a:srgbClr val="0070C0"/>
                </a:solidFill>
              </a:rPr>
              <a:t>Science</a:t>
            </a:r>
            <a:endParaRPr lang="en-GB" b="1" dirty="0">
              <a:solidFill>
                <a:srgbClr val="0070C0"/>
              </a:solidFill>
            </a:endParaRPr>
          </a:p>
          <a:p>
            <a:r>
              <a:rPr lang="en-GB" dirty="0" err="1">
                <a:solidFill>
                  <a:schemeClr val="accent2">
                    <a:lumMod val="60000"/>
                    <a:lumOff val="40000"/>
                  </a:schemeClr>
                </a:solidFill>
              </a:rPr>
              <a:t>Students’Age</a:t>
            </a:r>
            <a:r>
              <a:rPr lang="en-GB" dirty="0">
                <a:solidFill>
                  <a:schemeClr val="accent2">
                    <a:lumMod val="60000"/>
                    <a:lumOff val="40000"/>
                  </a:schemeClr>
                </a:solidFill>
              </a:rPr>
              <a:t>:</a:t>
            </a:r>
            <a:r>
              <a:rPr lang="en-GB" dirty="0"/>
              <a:t> </a:t>
            </a:r>
            <a:r>
              <a:rPr lang="tr-TR" dirty="0" smtClean="0">
                <a:solidFill>
                  <a:srgbClr val="0070C0"/>
                </a:solidFill>
              </a:rPr>
              <a:t>1</a:t>
            </a:r>
            <a:r>
              <a:rPr lang="en-GB" dirty="0" smtClean="0">
                <a:solidFill>
                  <a:srgbClr val="0070C0"/>
                </a:solidFill>
              </a:rPr>
              <a:t>1</a:t>
            </a:r>
            <a:r>
              <a:rPr lang="en-GB" b="1" dirty="0" smtClean="0">
                <a:solidFill>
                  <a:srgbClr val="0070C0"/>
                </a:solidFill>
              </a:rPr>
              <a:t> </a:t>
            </a:r>
            <a:r>
              <a:rPr lang="en-GB" b="1" dirty="0">
                <a:solidFill>
                  <a:srgbClr val="0070C0"/>
                </a:solidFill>
              </a:rPr>
              <a:t>years</a:t>
            </a:r>
          </a:p>
          <a:p>
            <a:r>
              <a:rPr lang="en-GB" dirty="0">
                <a:solidFill>
                  <a:schemeClr val="accent2">
                    <a:lumMod val="60000"/>
                    <a:lumOff val="40000"/>
                  </a:schemeClr>
                </a:solidFill>
              </a:rPr>
              <a:t>Topic:</a:t>
            </a:r>
            <a:r>
              <a:rPr lang="en-GB" dirty="0">
                <a:solidFill>
                  <a:srgbClr val="0070C0"/>
                </a:solidFill>
              </a:rPr>
              <a:t> </a:t>
            </a:r>
            <a:r>
              <a:rPr lang="en-US" b="1" dirty="0" smtClean="0">
                <a:solidFill>
                  <a:srgbClr val="0070C0"/>
                </a:solidFill>
              </a:rPr>
              <a:t>Magnets</a:t>
            </a:r>
            <a:endParaRPr lang="en-US" b="1" dirty="0">
              <a:solidFill>
                <a:srgbClr val="0070C0"/>
              </a:solidFill>
            </a:endParaRPr>
          </a:p>
          <a:p>
            <a:r>
              <a:rPr lang="en-GB" b="1" dirty="0">
                <a:solidFill>
                  <a:schemeClr val="accent2">
                    <a:lumMod val="60000"/>
                    <a:lumOff val="40000"/>
                  </a:schemeClr>
                </a:solidFill>
              </a:rPr>
              <a:t>Credits:</a:t>
            </a:r>
            <a:r>
              <a:rPr lang="en-GB" b="1" dirty="0">
                <a:solidFill>
                  <a:srgbClr val="0070C0"/>
                </a:solidFill>
              </a:rPr>
              <a:t> Antalya Directorate Of Education</a:t>
            </a:r>
            <a:endParaRPr lang="en-GB" dirty="0"/>
          </a:p>
        </p:txBody>
      </p:sp>
      <p:sp>
        <p:nvSpPr>
          <p:cNvPr id="14" name="TextBox 13"/>
          <p:cNvSpPr txBox="1"/>
          <p:nvPr/>
        </p:nvSpPr>
        <p:spPr>
          <a:xfrm>
            <a:off x="2992582" y="5766168"/>
            <a:ext cx="4562763" cy="261610"/>
          </a:xfrm>
          <a:prstGeom prst="rect">
            <a:avLst/>
          </a:prstGeom>
          <a:noFill/>
        </p:spPr>
        <p:txBody>
          <a:bodyPr wrap="square" rtlCol="0">
            <a:spAutoFit/>
          </a:bodyPr>
          <a:lstStyle/>
          <a:p>
            <a:pPr algn="ctr"/>
            <a:r>
              <a:rPr lang="en-GB" sz="1100" dirty="0"/>
              <a:t>All media are within the EU intellectual property law.</a:t>
            </a:r>
          </a:p>
        </p:txBody>
      </p:sp>
      <p:sp>
        <p:nvSpPr>
          <p:cNvPr id="15" name="TextBox 14"/>
          <p:cNvSpPr txBox="1"/>
          <p:nvPr/>
        </p:nvSpPr>
        <p:spPr>
          <a:xfrm>
            <a:off x="434182" y="6304518"/>
            <a:ext cx="11179750" cy="430887"/>
          </a:xfrm>
          <a:prstGeom prst="rect">
            <a:avLst/>
          </a:prstGeom>
          <a:noFill/>
        </p:spPr>
        <p:txBody>
          <a:bodyPr wrap="square" rtlCol="0">
            <a:spAutoFit/>
          </a:bodyPr>
          <a:lstStyle/>
          <a:p>
            <a:pPr algn="ctr"/>
            <a:r>
              <a:rPr lang="en-GB" sz="1100" dirty="0"/>
              <a:t>The European Commission’s support for this publication does not constitute an endorsement of the contents, which reflect the views only of the authors, and the Commission cannot be held responsible for any use which may be made of the information contained herein.</a:t>
            </a:r>
          </a:p>
        </p:txBody>
      </p:sp>
    </p:spTree>
    <p:extLst>
      <p:ext uri="{BB962C8B-B14F-4D97-AF65-F5344CB8AC3E}">
        <p14:creationId xmlns:p14="http://schemas.microsoft.com/office/powerpoint/2010/main" val="39478941"/>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106</TotalTime>
  <Words>307</Words>
  <Application>Microsoft Office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Times New Roman</vt:lpstr>
      <vt:lpstr>Trebuchet MS</vt:lpstr>
      <vt:lpstr>Wingdings 3</vt:lpstr>
      <vt:lpstr>Yüzeyler</vt:lpstr>
      <vt:lpstr>PowerPoint Presentation</vt:lpstr>
      <vt:lpstr>PowerPoint Presentation</vt:lpstr>
      <vt:lpstr>PowerPoint Presentation</vt:lpstr>
      <vt:lpstr>Areas of use of magnets</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Erkan Öztürk</dc:creator>
  <cp:lastModifiedBy>Elena</cp:lastModifiedBy>
  <cp:revision>5</cp:revision>
  <dcterms:created xsi:type="dcterms:W3CDTF">2023-08-01T10:36:28Z</dcterms:created>
  <dcterms:modified xsi:type="dcterms:W3CDTF">2023-08-04T08:00:58Z</dcterms:modified>
</cp:coreProperties>
</file>